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3" r:id="rId11"/>
    <p:sldId id="267" r:id="rId12"/>
    <p:sldId id="269" r:id="rId13"/>
    <p:sldId id="316" r:id="rId14"/>
    <p:sldId id="270" r:id="rId15"/>
    <p:sldId id="271" r:id="rId16"/>
    <p:sldId id="273" r:id="rId17"/>
    <p:sldId id="274" r:id="rId18"/>
    <p:sldId id="275" r:id="rId19"/>
    <p:sldId id="280" r:id="rId20"/>
    <p:sldId id="276" r:id="rId21"/>
    <p:sldId id="277" r:id="rId22"/>
    <p:sldId id="286" r:id="rId23"/>
    <p:sldId id="287" r:id="rId24"/>
    <p:sldId id="288" r:id="rId25"/>
    <p:sldId id="289" r:id="rId26"/>
    <p:sldId id="290" r:id="rId27"/>
    <p:sldId id="291" r:id="rId28"/>
    <p:sldId id="317" r:id="rId29"/>
    <p:sldId id="292" r:id="rId30"/>
    <p:sldId id="278" r:id="rId31"/>
    <p:sldId id="281" r:id="rId32"/>
    <p:sldId id="282" r:id="rId33"/>
    <p:sldId id="284" r:id="rId34"/>
    <p:sldId id="293" r:id="rId35"/>
    <p:sldId id="306" r:id="rId36"/>
    <p:sldId id="294" r:id="rId37"/>
    <p:sldId id="301" r:id="rId38"/>
    <p:sldId id="302" r:id="rId39"/>
    <p:sldId id="318" r:id="rId40"/>
    <p:sldId id="304" r:id="rId41"/>
    <p:sldId id="305" r:id="rId42"/>
    <p:sldId id="307" r:id="rId43"/>
    <p:sldId id="308" r:id="rId44"/>
    <p:sldId id="309" r:id="rId45"/>
    <p:sldId id="310" r:id="rId46"/>
    <p:sldId id="319" r:id="rId47"/>
    <p:sldId id="295" r:id="rId48"/>
    <p:sldId id="296" r:id="rId49"/>
    <p:sldId id="298" r:id="rId50"/>
    <p:sldId id="311" r:id="rId51"/>
    <p:sldId id="312" r:id="rId52"/>
    <p:sldId id="320" r:id="rId53"/>
    <p:sldId id="313" r:id="rId54"/>
    <p:sldId id="314" r:id="rId55"/>
    <p:sldId id="321" r:id="rId56"/>
    <p:sldId id="315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12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3C44D6-C06A-4DE9-9198-6D25F2E9753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320448-C982-4506-962C-83C29F248D0D}">
      <dgm:prSet phldrT="[Text]" phldr="1"/>
      <dgm:spPr/>
      <dgm:t>
        <a:bodyPr/>
        <a:lstStyle/>
        <a:p>
          <a:endParaRPr lang="en-US" dirty="0"/>
        </a:p>
      </dgm:t>
    </dgm:pt>
    <dgm:pt modelId="{68F01E86-5702-453A-8931-C31C632E396E}" type="parTrans" cxnId="{874ADBDD-A5C0-48D1-96AF-61B96E5C86ED}">
      <dgm:prSet/>
      <dgm:spPr/>
      <dgm:t>
        <a:bodyPr/>
        <a:lstStyle/>
        <a:p>
          <a:endParaRPr lang="en-US"/>
        </a:p>
      </dgm:t>
    </dgm:pt>
    <dgm:pt modelId="{17B3B301-3934-4C34-883B-6F732434340D}" type="sibTrans" cxnId="{874ADBDD-A5C0-48D1-96AF-61B96E5C86ED}">
      <dgm:prSet/>
      <dgm:spPr/>
      <dgm:t>
        <a:bodyPr/>
        <a:lstStyle/>
        <a:p>
          <a:endParaRPr lang="en-US"/>
        </a:p>
      </dgm:t>
    </dgm:pt>
    <dgm:pt modelId="{9852C773-BE34-48D1-A511-E4D2A8413693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/>
            <a:t>bullous formations of the subconjunctival tissue</a:t>
          </a:r>
          <a:endParaRPr lang="en-US" sz="2400" dirty="0"/>
        </a:p>
      </dgm:t>
    </dgm:pt>
    <dgm:pt modelId="{9DF3C8FD-3E15-4276-8E81-9DB5B67604A4}" type="parTrans" cxnId="{D1E4CCBF-E326-4821-BE0D-D91532639BAE}">
      <dgm:prSet/>
      <dgm:spPr/>
      <dgm:t>
        <a:bodyPr/>
        <a:lstStyle/>
        <a:p>
          <a:endParaRPr lang="en-US"/>
        </a:p>
      </dgm:t>
    </dgm:pt>
    <dgm:pt modelId="{335AD0BC-57D3-459A-B542-C09B82475316}" type="sibTrans" cxnId="{D1E4CCBF-E326-4821-BE0D-D91532639BAE}">
      <dgm:prSet/>
      <dgm:spPr/>
      <dgm:t>
        <a:bodyPr/>
        <a:lstStyle/>
        <a:p>
          <a:endParaRPr lang="en-US"/>
        </a:p>
      </dgm:t>
    </dgm:pt>
    <dgm:pt modelId="{57EC84FB-7587-426C-9EC0-396B457E724E}">
      <dgm:prSet phldrT="[Text]" phldr="1"/>
      <dgm:spPr/>
      <dgm:t>
        <a:bodyPr/>
        <a:lstStyle/>
        <a:p>
          <a:endParaRPr lang="en-US" dirty="0"/>
        </a:p>
      </dgm:t>
    </dgm:pt>
    <dgm:pt modelId="{C833A041-60A2-4A98-A3E7-56320D2CEF3E}" type="parTrans" cxnId="{85F86151-DCAF-4059-8257-F8F3EBECD467}">
      <dgm:prSet/>
      <dgm:spPr/>
      <dgm:t>
        <a:bodyPr/>
        <a:lstStyle/>
        <a:p>
          <a:endParaRPr lang="en-US"/>
        </a:p>
      </dgm:t>
    </dgm:pt>
    <dgm:pt modelId="{D155978E-853D-4934-B80A-A2D416F1F48C}" type="sibTrans" cxnId="{85F86151-DCAF-4059-8257-F8F3EBECD467}">
      <dgm:prSet/>
      <dgm:spPr/>
      <dgm:t>
        <a:bodyPr/>
        <a:lstStyle/>
        <a:p>
          <a:endParaRPr lang="en-US"/>
        </a:p>
      </dgm:t>
    </dgm:pt>
    <dgm:pt modelId="{31E43495-5FF6-42EB-BF32-7D5F23BB230C}">
      <dgm:prSet phldrT="[Text]" custT="1"/>
      <dgm:spPr/>
      <dgm:t>
        <a:bodyPr/>
        <a:lstStyle/>
        <a:p>
          <a:r>
            <a:rPr lang="en-GB" sz="2400"/>
            <a:t>subepithelial fibrosis and conjunctival scarring</a:t>
          </a:r>
          <a:endParaRPr lang="en-US" sz="2400" dirty="0"/>
        </a:p>
      </dgm:t>
    </dgm:pt>
    <dgm:pt modelId="{9A033E18-F519-44F3-8953-D6BD5E8E320F}" type="parTrans" cxnId="{DBE393A1-FA84-4E8A-BC09-767841ABB7EB}">
      <dgm:prSet/>
      <dgm:spPr/>
      <dgm:t>
        <a:bodyPr/>
        <a:lstStyle/>
        <a:p>
          <a:endParaRPr lang="en-US"/>
        </a:p>
      </dgm:t>
    </dgm:pt>
    <dgm:pt modelId="{2580FB55-4419-4CB9-B76A-BE224C0C62F0}" type="sibTrans" cxnId="{DBE393A1-FA84-4E8A-BC09-767841ABB7EB}">
      <dgm:prSet/>
      <dgm:spPr/>
      <dgm:t>
        <a:bodyPr/>
        <a:lstStyle/>
        <a:p>
          <a:endParaRPr lang="en-US"/>
        </a:p>
      </dgm:t>
    </dgm:pt>
    <dgm:pt modelId="{640D35CA-727A-43E5-80C0-72B25A7C00C6}">
      <dgm:prSet phldrT="[Text]"/>
      <dgm:spPr/>
      <dgm:t>
        <a:bodyPr/>
        <a:lstStyle/>
        <a:p>
          <a:r>
            <a:rPr lang="sr-Cyrl-RS" dirty="0"/>
            <a:t> </a:t>
          </a:r>
          <a:endParaRPr lang="en-US" dirty="0"/>
        </a:p>
      </dgm:t>
    </dgm:pt>
    <dgm:pt modelId="{FD351E7B-C22B-4DC6-B008-416DD84E27B9}" type="parTrans" cxnId="{D782A057-068E-475B-BEC8-E33D12EFE576}">
      <dgm:prSet/>
      <dgm:spPr/>
      <dgm:t>
        <a:bodyPr/>
        <a:lstStyle/>
        <a:p>
          <a:endParaRPr lang="en-US"/>
        </a:p>
      </dgm:t>
    </dgm:pt>
    <dgm:pt modelId="{A574A5FD-5B1D-4095-B745-C71C97A263DE}" type="sibTrans" cxnId="{D782A057-068E-475B-BEC8-E33D12EFE576}">
      <dgm:prSet/>
      <dgm:spPr/>
      <dgm:t>
        <a:bodyPr/>
        <a:lstStyle/>
        <a:p>
          <a:endParaRPr lang="en-US"/>
        </a:p>
      </dgm:t>
    </dgm:pt>
    <dgm:pt modelId="{B5A929CE-24DC-419A-8455-DE0457B81DB3}">
      <dgm:prSet custT="1"/>
      <dgm:spPr/>
      <dgm:t>
        <a:bodyPr/>
        <a:lstStyle/>
        <a:p>
          <a:r>
            <a:rPr lang="en-GB" sz="2400"/>
            <a:t>entropion, trichiasis, ankyloblepharon, symplepharon, corneal scarring opacities</a:t>
          </a:r>
          <a:endParaRPr lang="en-US" sz="2400" dirty="0"/>
        </a:p>
      </dgm:t>
    </dgm:pt>
    <dgm:pt modelId="{74973FAB-7FBC-45A7-81B0-458625AE6A97}" type="parTrans" cxnId="{52C3CE3C-ABB7-4D4F-B754-3C4C87370832}">
      <dgm:prSet/>
      <dgm:spPr/>
      <dgm:t>
        <a:bodyPr/>
        <a:lstStyle/>
        <a:p>
          <a:endParaRPr lang="en-US"/>
        </a:p>
      </dgm:t>
    </dgm:pt>
    <dgm:pt modelId="{1FCD75B7-8B45-4345-8697-965FF4410CDC}" type="sibTrans" cxnId="{52C3CE3C-ABB7-4D4F-B754-3C4C87370832}">
      <dgm:prSet/>
      <dgm:spPr/>
      <dgm:t>
        <a:bodyPr/>
        <a:lstStyle/>
        <a:p>
          <a:endParaRPr lang="en-US"/>
        </a:p>
      </dgm:t>
    </dgm:pt>
    <dgm:pt modelId="{380D6FF1-15BF-4447-A68C-9454C2B7A4A9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/>
            <a:t>deep ulceration of the conjunctiva</a:t>
          </a:r>
          <a:endParaRPr lang="en-US" sz="2400" dirty="0"/>
        </a:p>
      </dgm:t>
    </dgm:pt>
    <dgm:pt modelId="{87170AB5-7A98-46E3-A911-B8D22ADEE1EE}" type="parTrans" cxnId="{EF659F24-D9BA-4450-B2B7-A2E955418C91}">
      <dgm:prSet/>
      <dgm:spPr/>
      <dgm:t>
        <a:bodyPr/>
        <a:lstStyle/>
        <a:p>
          <a:endParaRPr lang="en-GB"/>
        </a:p>
      </dgm:t>
    </dgm:pt>
    <dgm:pt modelId="{AEEEE8A0-512A-4979-A38B-50E8F9B84BAA}" type="sibTrans" cxnId="{EF659F24-D9BA-4450-B2B7-A2E955418C91}">
      <dgm:prSet/>
      <dgm:spPr/>
      <dgm:t>
        <a:bodyPr/>
        <a:lstStyle/>
        <a:p>
          <a:endParaRPr lang="en-GB"/>
        </a:p>
      </dgm:t>
    </dgm:pt>
    <dgm:pt modelId="{B84E183D-705D-4CAC-8C90-988E919BE5EA}" type="pres">
      <dgm:prSet presAssocID="{6D3C44D6-C06A-4DE9-9198-6D25F2E9753B}" presName="linearFlow" presStyleCnt="0">
        <dgm:presLayoutVars>
          <dgm:dir/>
          <dgm:animLvl val="lvl"/>
          <dgm:resizeHandles val="exact"/>
        </dgm:presLayoutVars>
      </dgm:prSet>
      <dgm:spPr/>
    </dgm:pt>
    <dgm:pt modelId="{32CF7CE7-14A9-4812-9AD7-04AEC318D796}" type="pres">
      <dgm:prSet presAssocID="{E3320448-C982-4506-962C-83C29F248D0D}" presName="composite" presStyleCnt="0"/>
      <dgm:spPr/>
    </dgm:pt>
    <dgm:pt modelId="{29805D4E-9DB9-4EE6-90B9-AC7F2BCE876E}" type="pres">
      <dgm:prSet presAssocID="{E3320448-C982-4506-962C-83C29F248D0D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E49E5EF-B9D9-4AF3-9D86-53B33BC9AC11}" type="pres">
      <dgm:prSet presAssocID="{E3320448-C982-4506-962C-83C29F248D0D}" presName="descendantText" presStyleLbl="alignAcc1" presStyleIdx="0" presStyleCnt="3">
        <dgm:presLayoutVars>
          <dgm:bulletEnabled val="1"/>
        </dgm:presLayoutVars>
      </dgm:prSet>
      <dgm:spPr/>
    </dgm:pt>
    <dgm:pt modelId="{4F33AF0F-8871-4735-8B2E-F95A844E0269}" type="pres">
      <dgm:prSet presAssocID="{17B3B301-3934-4C34-883B-6F732434340D}" presName="sp" presStyleCnt="0"/>
      <dgm:spPr/>
    </dgm:pt>
    <dgm:pt modelId="{29607D73-788B-4AC3-B236-C5EA56006ABC}" type="pres">
      <dgm:prSet presAssocID="{57EC84FB-7587-426C-9EC0-396B457E724E}" presName="composite" presStyleCnt="0"/>
      <dgm:spPr/>
    </dgm:pt>
    <dgm:pt modelId="{0F483A3F-BD25-4CF9-A0BD-FB5C625EDA3B}" type="pres">
      <dgm:prSet presAssocID="{57EC84FB-7587-426C-9EC0-396B457E724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4B3FE64D-3779-4070-8601-361DD44FE0AC}" type="pres">
      <dgm:prSet presAssocID="{57EC84FB-7587-426C-9EC0-396B457E724E}" presName="descendantText" presStyleLbl="alignAcc1" presStyleIdx="1" presStyleCnt="3">
        <dgm:presLayoutVars>
          <dgm:bulletEnabled val="1"/>
        </dgm:presLayoutVars>
      </dgm:prSet>
      <dgm:spPr/>
    </dgm:pt>
    <dgm:pt modelId="{41C942D6-BF81-47C7-953A-11A259FCEC12}" type="pres">
      <dgm:prSet presAssocID="{D155978E-853D-4934-B80A-A2D416F1F48C}" presName="sp" presStyleCnt="0"/>
      <dgm:spPr/>
    </dgm:pt>
    <dgm:pt modelId="{2807D3C0-698C-4D82-975B-06AF9AF204FD}" type="pres">
      <dgm:prSet presAssocID="{640D35CA-727A-43E5-80C0-72B25A7C00C6}" presName="composite" presStyleCnt="0"/>
      <dgm:spPr/>
    </dgm:pt>
    <dgm:pt modelId="{C779ACAA-3165-4ADE-BB63-1E3E995E0987}" type="pres">
      <dgm:prSet presAssocID="{640D35CA-727A-43E5-80C0-72B25A7C00C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EE44521-EC7B-48BF-B66F-2EA4EC6812F4}" type="pres">
      <dgm:prSet presAssocID="{640D35CA-727A-43E5-80C0-72B25A7C00C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5602F1D-FB22-4B76-AED8-4E872B3D6E47}" type="presOf" srcId="{380D6FF1-15BF-4447-A68C-9454C2B7A4A9}" destId="{EE49E5EF-B9D9-4AF3-9D86-53B33BC9AC11}" srcOrd="0" destOrd="1" presId="urn:microsoft.com/office/officeart/2005/8/layout/chevron2"/>
    <dgm:cxn modelId="{EF659F24-D9BA-4450-B2B7-A2E955418C91}" srcId="{E3320448-C982-4506-962C-83C29F248D0D}" destId="{380D6FF1-15BF-4447-A68C-9454C2B7A4A9}" srcOrd="1" destOrd="0" parTransId="{87170AB5-7A98-46E3-A911-B8D22ADEE1EE}" sibTransId="{AEEEE8A0-512A-4979-A38B-50E8F9B84BAA}"/>
    <dgm:cxn modelId="{AED0F42F-94DD-4778-A3F3-094263DCBDCC}" type="presOf" srcId="{B5A929CE-24DC-419A-8455-DE0457B81DB3}" destId="{5EE44521-EC7B-48BF-B66F-2EA4EC6812F4}" srcOrd="0" destOrd="0" presId="urn:microsoft.com/office/officeart/2005/8/layout/chevron2"/>
    <dgm:cxn modelId="{70591C3B-8120-4C02-B5B3-0508058EDA35}" type="presOf" srcId="{31E43495-5FF6-42EB-BF32-7D5F23BB230C}" destId="{4B3FE64D-3779-4070-8601-361DD44FE0AC}" srcOrd="0" destOrd="0" presId="urn:microsoft.com/office/officeart/2005/8/layout/chevron2"/>
    <dgm:cxn modelId="{52C3CE3C-ABB7-4D4F-B754-3C4C87370832}" srcId="{640D35CA-727A-43E5-80C0-72B25A7C00C6}" destId="{B5A929CE-24DC-419A-8455-DE0457B81DB3}" srcOrd="0" destOrd="0" parTransId="{74973FAB-7FBC-45A7-81B0-458625AE6A97}" sibTransId="{1FCD75B7-8B45-4345-8697-965FF4410CDC}"/>
    <dgm:cxn modelId="{06E7CC47-DC2F-4CC1-AD02-DAF5662A451C}" type="presOf" srcId="{E3320448-C982-4506-962C-83C29F248D0D}" destId="{29805D4E-9DB9-4EE6-90B9-AC7F2BCE876E}" srcOrd="0" destOrd="0" presId="urn:microsoft.com/office/officeart/2005/8/layout/chevron2"/>
    <dgm:cxn modelId="{92226B49-C0CF-4707-AAD5-F224643CCEED}" type="presOf" srcId="{57EC84FB-7587-426C-9EC0-396B457E724E}" destId="{0F483A3F-BD25-4CF9-A0BD-FB5C625EDA3B}" srcOrd="0" destOrd="0" presId="urn:microsoft.com/office/officeart/2005/8/layout/chevron2"/>
    <dgm:cxn modelId="{85F86151-DCAF-4059-8257-F8F3EBECD467}" srcId="{6D3C44D6-C06A-4DE9-9198-6D25F2E9753B}" destId="{57EC84FB-7587-426C-9EC0-396B457E724E}" srcOrd="1" destOrd="0" parTransId="{C833A041-60A2-4A98-A3E7-56320D2CEF3E}" sibTransId="{D155978E-853D-4934-B80A-A2D416F1F48C}"/>
    <dgm:cxn modelId="{B25DEF52-D9CF-4A10-AD70-35BDC8AFF92A}" type="presOf" srcId="{6D3C44D6-C06A-4DE9-9198-6D25F2E9753B}" destId="{B84E183D-705D-4CAC-8C90-988E919BE5EA}" srcOrd="0" destOrd="0" presId="urn:microsoft.com/office/officeart/2005/8/layout/chevron2"/>
    <dgm:cxn modelId="{D782A057-068E-475B-BEC8-E33D12EFE576}" srcId="{6D3C44D6-C06A-4DE9-9198-6D25F2E9753B}" destId="{640D35CA-727A-43E5-80C0-72B25A7C00C6}" srcOrd="2" destOrd="0" parTransId="{FD351E7B-C22B-4DC6-B008-416DD84E27B9}" sibTransId="{A574A5FD-5B1D-4095-B745-C71C97A263DE}"/>
    <dgm:cxn modelId="{B7E52386-B682-4ECE-8B69-3707F71728AF}" type="presOf" srcId="{640D35CA-727A-43E5-80C0-72B25A7C00C6}" destId="{C779ACAA-3165-4ADE-BB63-1E3E995E0987}" srcOrd="0" destOrd="0" presId="urn:microsoft.com/office/officeart/2005/8/layout/chevron2"/>
    <dgm:cxn modelId="{DBE393A1-FA84-4E8A-BC09-767841ABB7EB}" srcId="{57EC84FB-7587-426C-9EC0-396B457E724E}" destId="{31E43495-5FF6-42EB-BF32-7D5F23BB230C}" srcOrd="0" destOrd="0" parTransId="{9A033E18-F519-44F3-8953-D6BD5E8E320F}" sibTransId="{2580FB55-4419-4CB9-B76A-BE224C0C62F0}"/>
    <dgm:cxn modelId="{D1E4CCBF-E326-4821-BE0D-D91532639BAE}" srcId="{E3320448-C982-4506-962C-83C29F248D0D}" destId="{9852C773-BE34-48D1-A511-E4D2A8413693}" srcOrd="0" destOrd="0" parTransId="{9DF3C8FD-3E15-4276-8E81-9DB5B67604A4}" sibTransId="{335AD0BC-57D3-459A-B542-C09B82475316}"/>
    <dgm:cxn modelId="{B1C533D8-467F-4490-81FE-46180551826D}" type="presOf" srcId="{9852C773-BE34-48D1-A511-E4D2A8413693}" destId="{EE49E5EF-B9D9-4AF3-9D86-53B33BC9AC11}" srcOrd="0" destOrd="0" presId="urn:microsoft.com/office/officeart/2005/8/layout/chevron2"/>
    <dgm:cxn modelId="{874ADBDD-A5C0-48D1-96AF-61B96E5C86ED}" srcId="{6D3C44D6-C06A-4DE9-9198-6D25F2E9753B}" destId="{E3320448-C982-4506-962C-83C29F248D0D}" srcOrd="0" destOrd="0" parTransId="{68F01E86-5702-453A-8931-C31C632E396E}" sibTransId="{17B3B301-3934-4C34-883B-6F732434340D}"/>
    <dgm:cxn modelId="{6A70CB62-D2CD-44D1-ADC1-502B873D2087}" type="presParOf" srcId="{B84E183D-705D-4CAC-8C90-988E919BE5EA}" destId="{32CF7CE7-14A9-4812-9AD7-04AEC318D796}" srcOrd="0" destOrd="0" presId="urn:microsoft.com/office/officeart/2005/8/layout/chevron2"/>
    <dgm:cxn modelId="{3DC8E5E0-AFA3-4076-8ACB-0B1FB18D97DF}" type="presParOf" srcId="{32CF7CE7-14A9-4812-9AD7-04AEC318D796}" destId="{29805D4E-9DB9-4EE6-90B9-AC7F2BCE876E}" srcOrd="0" destOrd="0" presId="urn:microsoft.com/office/officeart/2005/8/layout/chevron2"/>
    <dgm:cxn modelId="{A032717C-3476-44B0-B3BF-3778426CF2B7}" type="presParOf" srcId="{32CF7CE7-14A9-4812-9AD7-04AEC318D796}" destId="{EE49E5EF-B9D9-4AF3-9D86-53B33BC9AC11}" srcOrd="1" destOrd="0" presId="urn:microsoft.com/office/officeart/2005/8/layout/chevron2"/>
    <dgm:cxn modelId="{8D262272-738E-4FE4-91F5-73F30A8BD9CA}" type="presParOf" srcId="{B84E183D-705D-4CAC-8C90-988E919BE5EA}" destId="{4F33AF0F-8871-4735-8B2E-F95A844E0269}" srcOrd="1" destOrd="0" presId="urn:microsoft.com/office/officeart/2005/8/layout/chevron2"/>
    <dgm:cxn modelId="{EF588C4C-974A-4C9F-BCE2-2912156D5DCB}" type="presParOf" srcId="{B84E183D-705D-4CAC-8C90-988E919BE5EA}" destId="{29607D73-788B-4AC3-B236-C5EA56006ABC}" srcOrd="2" destOrd="0" presId="urn:microsoft.com/office/officeart/2005/8/layout/chevron2"/>
    <dgm:cxn modelId="{D15A4B8F-F401-48A3-8261-B7B0B2A90C13}" type="presParOf" srcId="{29607D73-788B-4AC3-B236-C5EA56006ABC}" destId="{0F483A3F-BD25-4CF9-A0BD-FB5C625EDA3B}" srcOrd="0" destOrd="0" presId="urn:microsoft.com/office/officeart/2005/8/layout/chevron2"/>
    <dgm:cxn modelId="{B1ED4423-47D7-4AC3-8094-ADECFC8EEACD}" type="presParOf" srcId="{29607D73-788B-4AC3-B236-C5EA56006ABC}" destId="{4B3FE64D-3779-4070-8601-361DD44FE0AC}" srcOrd="1" destOrd="0" presId="urn:microsoft.com/office/officeart/2005/8/layout/chevron2"/>
    <dgm:cxn modelId="{2BB1DA6B-B1EE-4E4B-885C-41019134B68D}" type="presParOf" srcId="{B84E183D-705D-4CAC-8C90-988E919BE5EA}" destId="{41C942D6-BF81-47C7-953A-11A259FCEC12}" srcOrd="3" destOrd="0" presId="urn:microsoft.com/office/officeart/2005/8/layout/chevron2"/>
    <dgm:cxn modelId="{CB716381-9641-4497-9592-1BBD1623B76C}" type="presParOf" srcId="{B84E183D-705D-4CAC-8C90-988E919BE5EA}" destId="{2807D3C0-698C-4D82-975B-06AF9AF204FD}" srcOrd="4" destOrd="0" presId="urn:microsoft.com/office/officeart/2005/8/layout/chevron2"/>
    <dgm:cxn modelId="{B98E93B3-671E-4773-9A5F-B8398F667B2D}" type="presParOf" srcId="{2807D3C0-698C-4D82-975B-06AF9AF204FD}" destId="{C779ACAA-3165-4ADE-BB63-1E3E995E0987}" srcOrd="0" destOrd="0" presId="urn:microsoft.com/office/officeart/2005/8/layout/chevron2"/>
    <dgm:cxn modelId="{D9932029-4828-48E7-A8C2-8A896B79E40F}" type="presParOf" srcId="{2807D3C0-698C-4D82-975B-06AF9AF204FD}" destId="{5EE44521-EC7B-48BF-B66F-2EA4EC6812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05D4E-9DB9-4EE6-90B9-AC7F2BCE876E}">
      <dsp:nvSpPr>
        <dsp:cNvPr id="0" name=""/>
        <dsp:cNvSpPr/>
      </dsp:nvSpPr>
      <dsp:spPr>
        <a:xfrm rot="5400000">
          <a:off x="-242626" y="242691"/>
          <a:ext cx="1617507" cy="1132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 dirty="0"/>
        </a:p>
      </dsp:txBody>
      <dsp:txXfrm rot="-5400000">
        <a:off x="1" y="566193"/>
        <a:ext cx="1132255" cy="485252"/>
      </dsp:txXfrm>
    </dsp:sp>
    <dsp:sp modelId="{EE49E5EF-B9D9-4AF3-9D86-53B33BC9AC11}">
      <dsp:nvSpPr>
        <dsp:cNvPr id="0" name=""/>
        <dsp:cNvSpPr/>
      </dsp:nvSpPr>
      <dsp:spPr>
        <a:xfrm rot="5400000">
          <a:off x="3946617" y="-2814296"/>
          <a:ext cx="1051380" cy="66801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400" kern="1200"/>
            <a:t>bullous formations of the subconjunctival tissue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400" kern="1200"/>
            <a:t>deep ulceration of the conjunctiva</a:t>
          </a:r>
          <a:endParaRPr lang="en-US" sz="2400" kern="1200" dirty="0"/>
        </a:p>
      </dsp:txBody>
      <dsp:txXfrm rot="-5400000">
        <a:off x="1132255" y="51390"/>
        <a:ext cx="6628780" cy="948732"/>
      </dsp:txXfrm>
    </dsp:sp>
    <dsp:sp modelId="{0F483A3F-BD25-4CF9-A0BD-FB5C625EDA3B}">
      <dsp:nvSpPr>
        <dsp:cNvPr id="0" name=""/>
        <dsp:cNvSpPr/>
      </dsp:nvSpPr>
      <dsp:spPr>
        <a:xfrm rot="5400000">
          <a:off x="-242626" y="1666120"/>
          <a:ext cx="1617507" cy="1132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 dirty="0"/>
        </a:p>
      </dsp:txBody>
      <dsp:txXfrm rot="-5400000">
        <a:off x="1" y="1989622"/>
        <a:ext cx="1132255" cy="485252"/>
      </dsp:txXfrm>
    </dsp:sp>
    <dsp:sp modelId="{4B3FE64D-3779-4070-8601-361DD44FE0AC}">
      <dsp:nvSpPr>
        <dsp:cNvPr id="0" name=""/>
        <dsp:cNvSpPr/>
      </dsp:nvSpPr>
      <dsp:spPr>
        <a:xfrm rot="5400000">
          <a:off x="3946617" y="-1390868"/>
          <a:ext cx="1051380" cy="66801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subepithelial fibrosis and conjunctival scarring</a:t>
          </a:r>
          <a:endParaRPr lang="en-US" sz="2400" kern="1200" dirty="0"/>
        </a:p>
      </dsp:txBody>
      <dsp:txXfrm rot="-5400000">
        <a:off x="1132255" y="1474818"/>
        <a:ext cx="6628780" cy="948732"/>
      </dsp:txXfrm>
    </dsp:sp>
    <dsp:sp modelId="{C779ACAA-3165-4ADE-BB63-1E3E995E0987}">
      <dsp:nvSpPr>
        <dsp:cNvPr id="0" name=""/>
        <dsp:cNvSpPr/>
      </dsp:nvSpPr>
      <dsp:spPr>
        <a:xfrm rot="5400000">
          <a:off x="-242626" y="3089548"/>
          <a:ext cx="1617507" cy="1132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100" kern="1200" dirty="0"/>
            <a:t> </a:t>
          </a:r>
          <a:endParaRPr lang="en-US" sz="3100" kern="1200" dirty="0"/>
        </a:p>
      </dsp:txBody>
      <dsp:txXfrm rot="-5400000">
        <a:off x="1" y="3413050"/>
        <a:ext cx="1132255" cy="485252"/>
      </dsp:txXfrm>
    </dsp:sp>
    <dsp:sp modelId="{5EE44521-EC7B-48BF-B66F-2EA4EC6812F4}">
      <dsp:nvSpPr>
        <dsp:cNvPr id="0" name=""/>
        <dsp:cNvSpPr/>
      </dsp:nvSpPr>
      <dsp:spPr>
        <a:xfrm rot="5400000">
          <a:off x="3946617" y="32560"/>
          <a:ext cx="1051380" cy="66801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entropion, trichiasis, ankyloblepharon, symplepharon, corneal scarring opacities</a:t>
          </a:r>
          <a:endParaRPr lang="en-US" sz="2400" kern="1200" dirty="0"/>
        </a:p>
      </dsp:txBody>
      <dsp:txXfrm rot="-5400000">
        <a:off x="1132255" y="2898246"/>
        <a:ext cx="6628780" cy="948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C336-6181-4285-A02F-87B33DD530EE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24F90-B1F5-4D42-AEC2-B45DD7D30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eb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/>
              <a:t>Conjunctiva</a:t>
            </a:r>
            <a:endParaRPr lang="en-US" sz="5400" b="1" dirty="0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282752" y="5805264"/>
            <a:ext cx="5861248" cy="694928"/>
          </a:xfrm>
        </p:spPr>
        <p:txBody>
          <a:bodyPr/>
          <a:lstStyle/>
          <a:p>
            <a:pPr algn="r"/>
            <a:r>
              <a:rPr lang="sr-Latn-RS">
                <a:solidFill>
                  <a:schemeClr val="tx1"/>
                </a:solidFill>
              </a:rPr>
              <a:t>Doc. </a:t>
            </a:r>
            <a:r>
              <a:rPr lang="en-GB">
                <a:solidFill>
                  <a:schemeClr val="tx1"/>
                </a:solidFill>
              </a:rPr>
              <a:t>Dr. Dusan Todorović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Bacterial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i="1" dirty="0"/>
              <a:t>Staphylococcus aureus, Staphylococcus epidermidis, Streptococcus pneumoniae, Heamophilus inluenzae</a:t>
            </a:r>
          </a:p>
          <a:p>
            <a:r>
              <a:rPr lang="sr-Latn-RS" sz="2800"/>
              <a:t>hyper</a:t>
            </a:r>
            <a:r>
              <a:rPr lang="en-GB" sz="2800"/>
              <a:t>lacrimation, blepharospasm, photophobia, scratching, foreign body sensation, </a:t>
            </a:r>
            <a:endParaRPr lang="sr-Latn-RS" sz="2800"/>
          </a:p>
          <a:p>
            <a:r>
              <a:rPr lang="en-GB" sz="2800"/>
              <a:t>papillary hyperplasia muco-purulent secretion</a:t>
            </a:r>
            <a:endParaRPr lang="en-US" sz="2800" u="sng" dirty="0"/>
          </a:p>
        </p:txBody>
      </p:sp>
      <p:pic>
        <p:nvPicPr>
          <p:cNvPr id="1026" name="Picture 2" descr="D:\Users\Korisnik\Desktop\jj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1946" y="4835227"/>
            <a:ext cx="2802542" cy="1906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Bacterial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Latn-RS" i="1"/>
              <a:t>Dg</a:t>
            </a:r>
            <a:r>
              <a:rPr lang="sr-Latn-RS"/>
              <a:t> – clinical presentation</a:t>
            </a:r>
            <a:r>
              <a:rPr lang="sr-Cyrl-RS"/>
              <a:t>, </a:t>
            </a:r>
            <a:r>
              <a:rPr lang="sr-Latn-RS"/>
              <a:t>biomicrospoce</a:t>
            </a:r>
            <a:r>
              <a:rPr lang="sr-Cyrl-RS"/>
              <a:t>, </a:t>
            </a:r>
            <a:endParaRPr lang="sr-Latn-RS"/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Latn-RS" i="1" dirty="0"/>
              <a:t>Th</a:t>
            </a:r>
            <a:r>
              <a:rPr lang="sr-Latn-RS" dirty="0"/>
              <a:t> </a:t>
            </a:r>
            <a:r>
              <a:rPr lang="sr-Latn-RS"/>
              <a:t>- </a:t>
            </a:r>
            <a:r>
              <a:rPr lang="en-GB"/>
              <a:t>eye wash 0.9% NaCl</a:t>
            </a:r>
            <a:r>
              <a:rPr lang="sr-Latn-RS"/>
              <a:t> </a:t>
            </a:r>
            <a:r>
              <a:rPr lang="en-GB"/>
              <a:t>solution, local antibiotics (</a:t>
            </a:r>
            <a:r>
              <a:rPr lang="en-GB" u="sng"/>
              <a:t>fluoroquinolones</a:t>
            </a:r>
            <a:r>
              <a:rPr lang="en-GB"/>
              <a:t>, chloramphenicol, gentamicin, bacitracin...) 7-14 days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hyperacute purulent conjunctivitis </a:t>
            </a:r>
            <a:endParaRPr lang="sr-Latn-RS"/>
          </a:p>
          <a:p>
            <a:r>
              <a:rPr lang="en-GB" i="1"/>
              <a:t>Neisseria gonorrhoeae </a:t>
            </a:r>
            <a:endParaRPr lang="sr-Latn-RS" i="1"/>
          </a:p>
          <a:p>
            <a:r>
              <a:rPr lang="en-GB"/>
              <a:t>during the passage of the newborn through the infected birth canal of the mother </a:t>
            </a:r>
            <a:endParaRPr lang="sr-Latn-RS"/>
          </a:p>
          <a:p>
            <a:r>
              <a:rPr lang="en-GB"/>
              <a:t>occurs </a:t>
            </a:r>
            <a:r>
              <a:rPr lang="en-GB" i="1"/>
              <a:t>1-4 days </a:t>
            </a:r>
            <a:r>
              <a:rPr lang="en-GB"/>
              <a:t>after childbirth </a:t>
            </a:r>
            <a:endParaRPr lang="sr-Latn-RS"/>
          </a:p>
          <a:p>
            <a:r>
              <a:rPr lang="en-GB"/>
              <a:t>pronounced eyelids</a:t>
            </a:r>
            <a:r>
              <a:rPr lang="sr-Latn-RS"/>
              <a:t> edema,</a:t>
            </a:r>
            <a:r>
              <a:rPr lang="en-GB"/>
              <a:t> purulent secretion</a:t>
            </a:r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DBC9040-95D7-A1C2-9057-61B367DA8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789" y="188640"/>
            <a:ext cx="910621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Gonococcal conjunctivitis in newborns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Users\Korisnik\Desktop\uuu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00808"/>
            <a:ext cx="5472608" cy="3738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>
                <a:solidFill>
                  <a:schemeClr val="tx2">
                    <a:lumMod val="60000"/>
                    <a:lumOff val="40000"/>
                  </a:schemeClr>
                </a:solidFill>
              </a:rPr>
              <a:t>Neisseria gonorrhoeae passes through intact corneal epithelium! </a:t>
            </a:r>
            <a:endParaRPr lang="sr-Latn-RS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sr-Latn-RS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/>
              <a:t>corneal ulcer, perforation....purulent endophthalmitis </a:t>
            </a:r>
            <a:endParaRPr lang="sr-Latn-RS"/>
          </a:p>
          <a:p>
            <a:r>
              <a:rPr lang="en-GB"/>
              <a:t>Dg: early onset of the disease, </a:t>
            </a:r>
            <a:r>
              <a:rPr lang="sr-Latn-RS"/>
              <a:t>characteristic </a:t>
            </a:r>
            <a:r>
              <a:rPr lang="en-GB"/>
              <a:t>cl</a:t>
            </a:r>
            <a:r>
              <a:rPr lang="sr-Latn-RS"/>
              <a:t>inical</a:t>
            </a:r>
            <a:r>
              <a:rPr lang="en-GB"/>
              <a:t> </a:t>
            </a:r>
            <a:r>
              <a:rPr lang="sr-Latn-RS"/>
              <a:t>presentation</a:t>
            </a:r>
            <a:r>
              <a:rPr lang="en-GB"/>
              <a:t>, conjunctival smear </a:t>
            </a:r>
            <a:endParaRPr lang="sr-Latn-RS"/>
          </a:p>
          <a:p>
            <a:r>
              <a:rPr lang="en-GB"/>
              <a:t>Th: systemic antibiotics (cephalosporins III gen. - ceftriaxone 25-50 mg/kg body weight i.v.), eye wash, local antibiotics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altLang="en-US" sz="4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Gonococcal conjunctivitis in newborns </a:t>
            </a:r>
            <a:endParaRPr 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uro-genital tract (hand-eye</a:t>
            </a:r>
            <a:r>
              <a:rPr lang="sr-Latn-RS"/>
              <a:t> contact</a:t>
            </a:r>
            <a:r>
              <a:rPr lang="en-GB"/>
              <a:t>), </a:t>
            </a:r>
            <a:endParaRPr lang="sr-Latn-RS"/>
          </a:p>
          <a:p>
            <a:r>
              <a:rPr lang="sr-Latn-RS"/>
              <a:t>hyper</a:t>
            </a:r>
            <a:r>
              <a:rPr lang="en-GB"/>
              <a:t>acute </a:t>
            </a:r>
            <a:r>
              <a:rPr lang="sr-Latn-RS"/>
              <a:t>start</a:t>
            </a:r>
            <a:r>
              <a:rPr lang="en-GB"/>
              <a:t>, more pronounced clinical </a:t>
            </a:r>
            <a:r>
              <a:rPr lang="sr-Latn-RS"/>
              <a:t>presentation</a:t>
            </a:r>
            <a:r>
              <a:rPr lang="en-GB"/>
              <a:t>, more frequent corneal manifestations </a:t>
            </a:r>
            <a:endParaRPr lang="sr-Latn-RS"/>
          </a:p>
          <a:p>
            <a:r>
              <a:rPr lang="en-GB"/>
              <a:t>worse prognosis</a:t>
            </a:r>
            <a:r>
              <a:rPr lang="sr-Latn-RS"/>
              <a:t> than in newborns</a:t>
            </a:r>
            <a:r>
              <a:rPr lang="en-GB"/>
              <a:t> </a:t>
            </a:r>
            <a:endParaRPr lang="sr-Latn-RS"/>
          </a:p>
          <a:p>
            <a:endParaRPr lang="sr-Latn-RS"/>
          </a:p>
          <a:p>
            <a:r>
              <a:rPr lang="en-GB"/>
              <a:t>Dg and Th as in newborns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Gonococcal conjunctivitis in</a:t>
            </a:r>
            <a:r>
              <a:rPr kumimoji="0" lang="sr-Latn-RS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adults</a:t>
            </a:r>
            <a:endParaRPr lang="en-US" sz="3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Chlamydial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gram-negative microorganisms </a:t>
            </a:r>
            <a:endParaRPr lang="sr-Latn-RS"/>
          </a:p>
          <a:p>
            <a:r>
              <a:rPr lang="en-GB"/>
              <a:t>conjunctiva</a:t>
            </a:r>
            <a:r>
              <a:rPr lang="sr-Latn-RS"/>
              <a:t>l </a:t>
            </a:r>
            <a:r>
              <a:rPr lang="en-GB"/>
              <a:t>epithelial cells - an ideal place for chlamydia to spread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acute, purulent conjunctivitis </a:t>
            </a:r>
            <a:endParaRPr lang="sr-Latn-RS"/>
          </a:p>
          <a:p>
            <a:r>
              <a:rPr lang="en-GB"/>
              <a:t>Chlamydia trachomatis (serotypes D-K) </a:t>
            </a:r>
            <a:endParaRPr lang="sr-Latn-RS"/>
          </a:p>
          <a:p>
            <a:r>
              <a:rPr lang="en-GB" u="sng"/>
              <a:t>the most common neonatal conjunctivitis </a:t>
            </a:r>
            <a:endParaRPr lang="sr-Latn-RS" u="sng"/>
          </a:p>
          <a:p>
            <a:r>
              <a:rPr lang="en-GB"/>
              <a:t>during the passage of the newborn through the infected birth canal of the mother</a:t>
            </a:r>
            <a:endParaRPr lang="sr-Cyrl-R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4000"/>
              <a:t>Chlamydial conjunctivitis</a:t>
            </a:r>
            <a:r>
              <a:rPr lang="sr-Latn-RS" sz="4000"/>
              <a:t> in newborns</a:t>
            </a:r>
            <a:endParaRPr 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incubation period </a:t>
            </a:r>
            <a:r>
              <a:rPr lang="en-GB" u="sng"/>
              <a:t>5-14 days </a:t>
            </a:r>
            <a:endParaRPr lang="sr-Latn-RS" u="sng"/>
          </a:p>
          <a:p>
            <a:r>
              <a:rPr lang="en-GB"/>
              <a:t>eyelid edema, muco-purulent secretion, papillary hypertrophy, membranes </a:t>
            </a:r>
            <a:endParaRPr lang="sr-Latn-RS"/>
          </a:p>
          <a:p>
            <a:r>
              <a:rPr lang="en-GB"/>
              <a:t>rarely affected cornea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4000"/>
              <a:t>Chlamydial conjunctivitis</a:t>
            </a:r>
            <a:r>
              <a:rPr lang="sr-Latn-RS" sz="4000"/>
              <a:t> in newborns</a:t>
            </a:r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Dg: based on the onset of the disease, cl</a:t>
            </a:r>
            <a:r>
              <a:rPr lang="sr-Latn-RS"/>
              <a:t>inical </a:t>
            </a:r>
            <a:r>
              <a:rPr lang="en-GB"/>
              <a:t> </a:t>
            </a:r>
            <a:r>
              <a:rPr lang="sr-Latn-RS"/>
              <a:t>presentation</a:t>
            </a:r>
            <a:r>
              <a:rPr lang="en-GB"/>
              <a:t>, the presence of basophilic intracytoplasmic inclusions in the epithelial cells of the conjunctiva (obtained by "scraping") </a:t>
            </a:r>
            <a:endParaRPr lang="sr-Latn-RS"/>
          </a:p>
          <a:p>
            <a:r>
              <a:rPr lang="en-GB"/>
              <a:t>Th: systemic erythromycin (25-50 mg/kg bw) for 10-14 days, local antibiotics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4000"/>
              <a:t>Chlamydial conjunctivitis</a:t>
            </a:r>
            <a:r>
              <a:rPr lang="sr-Latn-RS" sz="4000"/>
              <a:t> in newborns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Anatomy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thin, transparent, vascularized, mucous membrane that lines the inside of the eyelids and the front of the eyeball</a:t>
            </a:r>
            <a:endParaRPr lang="en-US" dirty="0"/>
          </a:p>
        </p:txBody>
      </p:sp>
      <p:pic>
        <p:nvPicPr>
          <p:cNvPr id="6" name="Picture 5" descr="kon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197445"/>
            <a:ext cx="3310994" cy="220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/>
              <a:t>Chlamydial conjunctivitis</a:t>
            </a:r>
            <a:r>
              <a:rPr lang="sr-Latn-RS" sz="3600"/>
              <a:t> in adults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/>
              <a:t>Chlamydia trachomatis </a:t>
            </a:r>
            <a:r>
              <a:rPr lang="en-GB"/>
              <a:t>(serotypes D-K) </a:t>
            </a:r>
            <a:endParaRPr lang="sr-Latn-RS"/>
          </a:p>
          <a:p>
            <a:r>
              <a:rPr lang="en-GB"/>
              <a:t>sexually transmitted disease, non-chlorinated swimming pools </a:t>
            </a:r>
            <a:endParaRPr lang="sr-Latn-RS"/>
          </a:p>
          <a:p>
            <a:r>
              <a:rPr lang="en-GB"/>
              <a:t>associated with urogenital infection </a:t>
            </a:r>
            <a:endParaRPr lang="sr-Latn-RS"/>
          </a:p>
          <a:p>
            <a:r>
              <a:rPr lang="en-GB"/>
              <a:t>incubation 7-14 days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muco-purulent secretion </a:t>
            </a:r>
            <a:endParaRPr lang="sr-Latn-RS"/>
          </a:p>
          <a:p>
            <a:r>
              <a:rPr lang="en-GB"/>
              <a:t>follicular hypertrophy </a:t>
            </a:r>
            <a:endParaRPr lang="sr-Latn-RS"/>
          </a:p>
          <a:p>
            <a:r>
              <a:rPr lang="en-GB"/>
              <a:t>lymphadenopathy </a:t>
            </a:r>
            <a:endParaRPr lang="sr-Latn-RS"/>
          </a:p>
          <a:p>
            <a:r>
              <a:rPr lang="en-GB"/>
              <a:t>Dg and Th as in newborns </a:t>
            </a:r>
            <a:endParaRPr lang="sr-Latn-RS"/>
          </a:p>
          <a:p>
            <a:endParaRPr lang="sr-Latn-RS"/>
          </a:p>
          <a:p>
            <a:pPr marL="0" indent="0">
              <a:buNone/>
            </a:pPr>
            <a:r>
              <a:rPr lang="en-GB" b="1"/>
              <a:t>mandatory treatment of both partners</a:t>
            </a:r>
            <a:endParaRPr lang="en-US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/>
              <a:t>Chlamydial conjunctivitis</a:t>
            </a:r>
            <a:r>
              <a:rPr lang="sr-Latn-RS" sz="3600"/>
              <a:t> in adults</a:t>
            </a:r>
            <a:endParaRPr 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Trachoma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/>
          <a:lstStyle/>
          <a:p>
            <a:r>
              <a:rPr lang="en-GB"/>
              <a:t>Chlamydia trachomatis (serotypes A, B, Ba, C) </a:t>
            </a:r>
            <a:endParaRPr lang="sr-Latn-RS"/>
          </a:p>
          <a:p>
            <a:r>
              <a:rPr lang="en-GB"/>
              <a:t>chronic, progressive keratoconjunctivitis </a:t>
            </a:r>
            <a:endParaRPr lang="sr-Latn-RS"/>
          </a:p>
          <a:p>
            <a:r>
              <a:rPr lang="en-GB"/>
              <a:t>North Africa, Middle East, South America, India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Clinical presentation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Latn-RS"/>
              <a:t>4 stadiums </a:t>
            </a:r>
            <a:r>
              <a:rPr lang="sr-Cyrl-RS"/>
              <a:t>:</a:t>
            </a:r>
            <a:endParaRPr lang="sr-Latn-RS" dirty="0"/>
          </a:p>
          <a:p>
            <a:pPr>
              <a:buNone/>
            </a:pPr>
            <a:endParaRPr lang="sr-Cyrl-RS" sz="1000" dirty="0"/>
          </a:p>
          <a:p>
            <a:pPr marL="717550">
              <a:buNone/>
            </a:pPr>
            <a:r>
              <a:rPr lang="sr-Latn-RS"/>
              <a:t>I </a:t>
            </a:r>
            <a:r>
              <a:rPr lang="sr-Cyrl-RS"/>
              <a:t>(</a:t>
            </a:r>
            <a:r>
              <a:rPr lang="sr-Latn-RS" i="1" dirty="0"/>
              <a:t>trachoma incipiens</a:t>
            </a:r>
            <a:r>
              <a:rPr lang="sr-Latn-RS" dirty="0"/>
              <a:t>)</a:t>
            </a:r>
          </a:p>
          <a:p>
            <a:pPr marL="717550">
              <a:buNone/>
            </a:pPr>
            <a:r>
              <a:rPr lang="sr-Latn-RS" dirty="0"/>
              <a:t>II (</a:t>
            </a:r>
            <a:r>
              <a:rPr lang="sr-Latn-RS" i="1" dirty="0"/>
              <a:t>trachoma floridum</a:t>
            </a:r>
            <a:r>
              <a:rPr lang="sr-Latn-RS" dirty="0"/>
              <a:t>)</a:t>
            </a:r>
          </a:p>
          <a:p>
            <a:pPr marL="717550">
              <a:buNone/>
            </a:pPr>
            <a:r>
              <a:rPr lang="sr-Latn-RS" dirty="0"/>
              <a:t>III (</a:t>
            </a:r>
            <a:r>
              <a:rPr lang="sr-Latn-RS" i="1" dirty="0"/>
              <a:t>trachoma granulocicatriceum</a:t>
            </a:r>
            <a:r>
              <a:rPr lang="sr-Latn-RS" dirty="0"/>
              <a:t>)</a:t>
            </a:r>
          </a:p>
          <a:p>
            <a:pPr marL="717550">
              <a:buNone/>
            </a:pPr>
            <a:r>
              <a:rPr lang="sr-Latn-RS" dirty="0"/>
              <a:t>IV (</a:t>
            </a:r>
            <a:r>
              <a:rPr lang="sr-Latn-RS" i="1" dirty="0"/>
              <a:t>trachoma sanatum</a:t>
            </a:r>
            <a:r>
              <a:rPr lang="sr-Latn-RS" dirty="0"/>
              <a:t>)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I grade</a:t>
            </a:r>
            <a:r>
              <a:rPr lang="sr-Cyrl-RS"/>
              <a:t> </a:t>
            </a:r>
            <a:r>
              <a:rPr lang="sr-Cyrl-RS" dirty="0"/>
              <a:t>(</a:t>
            </a:r>
            <a:r>
              <a:rPr lang="sr-Latn-RS" i="1" dirty="0"/>
              <a:t>trachoma incipiens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immature follicles on upper tarsus </a:t>
            </a:r>
            <a:endParaRPr lang="sr-Latn-RS"/>
          </a:p>
          <a:p>
            <a:r>
              <a:rPr lang="en-GB"/>
              <a:t>subepithelial corneal opacities, diffuse epithelial defects, initial vascularization (</a:t>
            </a:r>
            <a:r>
              <a:rPr lang="en-GB" i="1"/>
              <a:t>pannus trachomatosus</a:t>
            </a:r>
            <a:r>
              <a:rPr lang="en-GB"/>
              <a:t>)</a:t>
            </a:r>
            <a:endParaRPr lang="sr-Cyrl-R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II grade (</a:t>
            </a:r>
            <a:r>
              <a:rPr lang="sr-Latn-RS" i="1" dirty="0"/>
              <a:t>trachoma floridum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muco-purulent secretion </a:t>
            </a:r>
            <a:endParaRPr lang="sr-Latn-RS"/>
          </a:p>
          <a:p>
            <a:r>
              <a:rPr lang="en-GB"/>
              <a:t>mature follicles on the upper tarsus (soft consistency due to necrosis) </a:t>
            </a:r>
            <a:endParaRPr lang="sr-Latn-RS"/>
          </a:p>
          <a:p>
            <a:r>
              <a:rPr lang="en-GB"/>
              <a:t>progression of subepithelial opacities and corneal pannus</a:t>
            </a:r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sr-Latn-RS"/>
              <a:t>III grade (</a:t>
            </a:r>
            <a:r>
              <a:rPr lang="sr-Latn-RS" i="1" dirty="0"/>
              <a:t>trachoma granulocicatriceum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lasts for years </a:t>
            </a:r>
            <a:endParaRPr lang="sr-Latn-RS"/>
          </a:p>
          <a:p>
            <a:r>
              <a:rPr lang="en-GB"/>
              <a:t>existence of both active (follicular hypertrophy) and passive (conjunctival scarring) signs of the disease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IV grade (</a:t>
            </a:r>
            <a:r>
              <a:rPr lang="sr-Latn-RS" i="1" dirty="0"/>
              <a:t>trachoma sanatum</a:t>
            </a:r>
            <a:r>
              <a:rPr lang="sr-Latn-RS" dirty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cicatricial entropion</a:t>
            </a:r>
            <a:endParaRPr lang="sr-Latn-RS"/>
          </a:p>
          <a:p>
            <a:r>
              <a:rPr lang="en-GB"/>
              <a:t>trichiasis, </a:t>
            </a:r>
            <a:endParaRPr lang="sr-Latn-RS"/>
          </a:p>
          <a:p>
            <a:r>
              <a:rPr lang="en-GB"/>
              <a:t>cicatricial opacities of the cornea, </a:t>
            </a:r>
            <a:endParaRPr lang="sr-Latn-RS"/>
          </a:p>
          <a:p>
            <a:r>
              <a:rPr lang="en-GB"/>
              <a:t>decreased visual acuity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Trachoma 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D:\Users\Korisnik\Desktop\st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1196754"/>
            <a:ext cx="5616623" cy="5616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Trachoma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Dg - clinical </a:t>
            </a:r>
            <a:r>
              <a:rPr lang="sr-Latn-RS"/>
              <a:t>presentation</a:t>
            </a:r>
            <a:r>
              <a:rPr lang="en-GB"/>
              <a:t>, "scraping„</a:t>
            </a:r>
            <a:r>
              <a:rPr lang="sr-Latn-RS"/>
              <a:t> of</a:t>
            </a:r>
            <a:r>
              <a:rPr lang="en-GB"/>
              <a:t> conjunctiva </a:t>
            </a:r>
            <a:endParaRPr lang="sr-Latn-RS"/>
          </a:p>
          <a:p>
            <a:r>
              <a:rPr lang="en-GB"/>
              <a:t>Th - systemic: tetracyclines, doxycycline, azithromycin - local: antibiotics, artificial tears - surgical treatment - complications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Anatomy</a:t>
            </a:r>
            <a:r>
              <a:rPr lang="sr-Cyrl-RS"/>
              <a:t>	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76872"/>
            <a:ext cx="5544616" cy="4525963"/>
          </a:xfrm>
        </p:spPr>
        <p:txBody>
          <a:bodyPr>
            <a:normAutofit/>
          </a:bodyPr>
          <a:lstStyle/>
          <a:p>
            <a:pPr marL="993775" indent="-514350">
              <a:buFont typeface="+mj-lt"/>
              <a:buAutoNum type="arabicPeriod"/>
            </a:pPr>
            <a:r>
              <a:rPr lang="en-GB" sz="2800"/>
              <a:t>tarsal conjunctiva </a:t>
            </a:r>
            <a:endParaRPr lang="sr-Latn-RS" sz="2800"/>
          </a:p>
          <a:p>
            <a:pPr marL="993775" indent="-514350">
              <a:buFont typeface="+mj-lt"/>
              <a:buAutoNum type="arabicPeriod"/>
            </a:pPr>
            <a:r>
              <a:rPr lang="en-GB" sz="2800"/>
              <a:t>conjunctival</a:t>
            </a:r>
            <a:r>
              <a:rPr lang="sr-Latn-RS" sz="2800"/>
              <a:t> </a:t>
            </a:r>
            <a:r>
              <a:rPr lang="en-GB" sz="2800"/>
              <a:t> </a:t>
            </a:r>
            <a:r>
              <a:rPr lang="sr-Latn-RS" sz="2800"/>
              <a:t>fornix </a:t>
            </a:r>
          </a:p>
          <a:p>
            <a:pPr marL="993775" indent="-514350">
              <a:buFont typeface="+mj-lt"/>
              <a:buAutoNum type="arabicPeriod"/>
            </a:pPr>
            <a:r>
              <a:rPr lang="en-GB" sz="2800"/>
              <a:t>bulbar conjunctiva </a:t>
            </a:r>
            <a:endParaRPr lang="sr-Latn-RS" sz="2800"/>
          </a:p>
          <a:p>
            <a:pPr marL="993775" indent="-514350">
              <a:buFont typeface="+mj-lt"/>
              <a:buAutoNum type="arabicPeriod"/>
            </a:pPr>
            <a:r>
              <a:rPr lang="sr-Latn-RS" sz="2800"/>
              <a:t>plica semilunaris</a:t>
            </a:r>
            <a:endParaRPr lang="sr-Cyrl-RS" sz="4400" dirty="0"/>
          </a:p>
        </p:txBody>
      </p:sp>
      <p:pic>
        <p:nvPicPr>
          <p:cNvPr id="2050" name="Picture 2" descr="D:\Users\Korisnik\Desktop\palpebral-conjunctiva-bulbar-conjunctiva-fornix-of-e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51611"/>
            <a:ext cx="4032448" cy="2849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Viral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Adenoviruses</a:t>
            </a:r>
            <a:endParaRPr lang="sr-Latn-RS"/>
          </a:p>
          <a:p>
            <a:r>
              <a:rPr lang="en-GB"/>
              <a:t>corneal involvement (keratoconjunctivitis) </a:t>
            </a:r>
            <a:r>
              <a:rPr lang="sr-Latn-RS"/>
              <a:t>usually affected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Epidemic keratoconjunctivitis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adenoviruses (serotypes 8 and 19)</a:t>
            </a:r>
            <a:endParaRPr lang="sr-Latn-RS"/>
          </a:p>
          <a:p>
            <a:r>
              <a:rPr lang="en-GB"/>
              <a:t>a highly contagious diseasethe</a:t>
            </a:r>
            <a:endParaRPr lang="sr-Latn-RS"/>
          </a:p>
          <a:p>
            <a:r>
              <a:rPr lang="en-GB"/>
              <a:t> incubation period is 4-10 days, the virus is present in the conjunctiva for another 14 days</a:t>
            </a:r>
            <a:endParaRPr lang="en-US" dirty="0"/>
          </a:p>
        </p:txBody>
      </p:sp>
      <p:pic>
        <p:nvPicPr>
          <p:cNvPr id="4098" name="Picture 2" descr="D:\Users\Korisnik\Desktop\n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725144"/>
            <a:ext cx="3225428" cy="1984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Clinical presentation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/>
              <a:t>hyoeracute</a:t>
            </a:r>
            <a:r>
              <a:rPr lang="en-GB"/>
              <a:t> </a:t>
            </a:r>
            <a:endParaRPr lang="sr-Latn-RS"/>
          </a:p>
          <a:p>
            <a:r>
              <a:rPr lang="en-GB"/>
              <a:t>one eye then the other irritative trias, eyelid swelling, scratching, lymphadenopathy, pseudomembranes </a:t>
            </a:r>
            <a:endParaRPr lang="sr-Latn-RS"/>
          </a:p>
          <a:p>
            <a:r>
              <a:rPr lang="en-GB"/>
              <a:t>punctiform keratitis </a:t>
            </a:r>
            <a:endParaRPr lang="sr-Latn-RS"/>
          </a:p>
          <a:p>
            <a:r>
              <a:rPr lang="en-GB"/>
              <a:t>subepithelial infiltrates (2nd week) - immune response to virus antigens</a:t>
            </a:r>
            <a:endParaRPr lang="sr-Cyrl-R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Epidemic keratoconjunctivitis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Dg - clinical </a:t>
            </a:r>
            <a:r>
              <a:rPr lang="sr-Latn-RS"/>
              <a:t>presentation</a:t>
            </a:r>
            <a:r>
              <a:rPr lang="en-GB"/>
              <a:t> </a:t>
            </a:r>
            <a:endParaRPr lang="sr-Latn-RS"/>
          </a:p>
          <a:p>
            <a:r>
              <a:rPr lang="en-GB"/>
              <a:t>Th - self-healing disease </a:t>
            </a:r>
            <a:endParaRPr lang="sr-Latn-RS"/>
          </a:p>
          <a:p>
            <a:endParaRPr lang="sr-Latn-RS"/>
          </a:p>
          <a:p>
            <a:pPr marL="0" indent="0">
              <a:buNone/>
            </a:pPr>
            <a:r>
              <a:rPr lang="sr-Latn-RS"/>
              <a:t>-</a:t>
            </a:r>
            <a:r>
              <a:rPr lang="en-GB"/>
              <a:t>rinsing with 0.9% NaCl, </a:t>
            </a:r>
            <a:endParaRPr lang="sr-Latn-RS"/>
          </a:p>
          <a:p>
            <a:pPr marL="0" indent="0">
              <a:buNone/>
            </a:pPr>
            <a:r>
              <a:rPr lang="en-GB"/>
              <a:t>- local antibiotics </a:t>
            </a:r>
            <a:endParaRPr lang="sr-Latn-RS"/>
          </a:p>
          <a:p>
            <a:pPr marL="0" indent="0">
              <a:buNone/>
            </a:pPr>
            <a:r>
              <a:rPr lang="en-GB"/>
              <a:t>- subepithelial infiltrates - local corticosteroids </a:t>
            </a:r>
            <a:endParaRPr lang="sr-Latn-RS"/>
          </a:p>
          <a:p>
            <a:pPr marL="0" indent="0">
              <a:buNone/>
            </a:pPr>
            <a:r>
              <a:rPr lang="en-GB"/>
              <a:t>- anti-epidemic measures</a:t>
            </a:r>
            <a:endParaRPr lang="en-US" u="sng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Allergic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/>
              <a:t>itching</a:t>
            </a:r>
            <a:r>
              <a:rPr lang="en-GB"/>
              <a:t> is the dominant symptom </a:t>
            </a:r>
            <a:endParaRPr lang="sr-Latn-RS"/>
          </a:p>
          <a:p>
            <a:r>
              <a:rPr lang="en-GB"/>
              <a:t>mucous conjunctival secretion </a:t>
            </a:r>
            <a:endParaRPr lang="sr-Latn-RS"/>
          </a:p>
          <a:p>
            <a:r>
              <a:rPr lang="en-GB"/>
              <a:t>papillary hypertrophy </a:t>
            </a:r>
            <a:endParaRPr lang="sr-Latn-RS"/>
          </a:p>
          <a:p>
            <a:r>
              <a:rPr lang="en-GB"/>
              <a:t>cornea is also often affected </a:t>
            </a:r>
            <a:endParaRPr lang="sr-Latn-RS"/>
          </a:p>
          <a:p>
            <a:r>
              <a:rPr lang="en-GB"/>
              <a:t>Dg - clinical </a:t>
            </a:r>
            <a:r>
              <a:rPr lang="sr-Latn-RS"/>
              <a:t>presentation</a:t>
            </a:r>
            <a:r>
              <a:rPr lang="en-GB"/>
              <a:t>, presence of eosinophils in "scraping" of the conjunctiva, elevated level of IgE in tears </a:t>
            </a:r>
            <a:endParaRPr lang="sr-Latn-RS"/>
          </a:p>
          <a:p>
            <a:r>
              <a:rPr lang="en-GB"/>
              <a:t>Th - mast cell membrane stabilizers, antihistamines (local, systemic), corticosteroids - desensitization - definitive cure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Allergic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acute allergic conjunctivitis </a:t>
            </a:r>
            <a:endParaRPr lang="sr-Latn-RS"/>
          </a:p>
          <a:p>
            <a:r>
              <a:rPr lang="en-GB"/>
              <a:t>pollen conjunctivitis </a:t>
            </a:r>
            <a:endParaRPr lang="sr-Latn-RS"/>
          </a:p>
          <a:p>
            <a:r>
              <a:rPr lang="en-GB"/>
              <a:t>vernal conjunctivitis </a:t>
            </a:r>
            <a:endParaRPr lang="sr-Latn-RS"/>
          </a:p>
          <a:p>
            <a:r>
              <a:rPr lang="en-GB"/>
              <a:t>atopic conjunctivitis </a:t>
            </a:r>
            <a:endParaRPr lang="sr-Latn-RS"/>
          </a:p>
          <a:p>
            <a:r>
              <a:rPr lang="en-GB"/>
              <a:t>gigantopapillary conjunctivitis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A</a:t>
            </a:r>
            <a:r>
              <a:rPr lang="en-GB"/>
              <a:t>cute allergic conjunctivitis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etiology: drugs (neomycin, sulfonamides), cosmetic preparations: </a:t>
            </a:r>
            <a:endParaRPr lang="sr-Latn-RS"/>
          </a:p>
          <a:p>
            <a:r>
              <a:rPr lang="en-GB"/>
              <a:t>eyelid swelling, irritative trias, punctiform keratitis</a:t>
            </a:r>
            <a:endParaRPr lang="en-US" dirty="0"/>
          </a:p>
        </p:txBody>
      </p:sp>
      <p:pic>
        <p:nvPicPr>
          <p:cNvPr id="6146" name="Picture 2" descr="D:\Users\Korisnik\Desktop\poi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580498"/>
            <a:ext cx="3164365" cy="2100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P</a:t>
            </a:r>
            <a:r>
              <a:rPr lang="en-GB"/>
              <a:t>ollen conjunctivitis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allergic rhinoconjunctivitis </a:t>
            </a:r>
            <a:endParaRPr lang="sr-Latn-RS"/>
          </a:p>
          <a:p>
            <a:r>
              <a:rPr lang="en-GB"/>
              <a:t>itching and increased</a:t>
            </a:r>
            <a:r>
              <a:rPr lang="sr-Latn-RS"/>
              <a:t> nose</a:t>
            </a:r>
            <a:r>
              <a:rPr lang="en-GB"/>
              <a:t> secretion 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V</a:t>
            </a:r>
            <a:r>
              <a:rPr lang="en-GB"/>
              <a:t>ernal conjunctivitis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chronic, bilateral conjunctivitis </a:t>
            </a:r>
            <a:endParaRPr lang="sr-Latn-RS"/>
          </a:p>
          <a:p>
            <a:r>
              <a:rPr lang="en-GB"/>
              <a:t>seasonal character (spring - autumn) </a:t>
            </a:r>
            <a:endParaRPr lang="sr-Latn-RS"/>
          </a:p>
          <a:p>
            <a:r>
              <a:rPr lang="en-GB"/>
              <a:t>male children aged 4-15 years </a:t>
            </a:r>
            <a:endParaRPr lang="sr-Latn-RS"/>
          </a:p>
          <a:p>
            <a:r>
              <a:rPr lang="en-GB"/>
              <a:t>palpebral and limbal form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V</a:t>
            </a:r>
            <a:r>
              <a:rPr lang="en-GB"/>
              <a:t>ernal conjunctivitis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D:\Users\Korisnik\Desktop\tran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7352041" cy="2540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Histology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4258816" cy="2548880"/>
          </a:xfrm>
        </p:spPr>
        <p:txBody>
          <a:bodyPr>
            <a:normAutofit/>
          </a:bodyPr>
          <a:lstStyle/>
          <a:p>
            <a:pPr marL="177800" indent="-177800">
              <a:lnSpc>
                <a:spcPct val="150000"/>
              </a:lnSpc>
            </a:pPr>
            <a:r>
              <a:rPr lang="en-GB" sz="2400"/>
              <a:t>stratified epithelium </a:t>
            </a:r>
            <a:endParaRPr lang="sr-Latn-RS" sz="2400"/>
          </a:p>
          <a:p>
            <a:pPr marL="177800" indent="-177800">
              <a:lnSpc>
                <a:spcPct val="150000"/>
              </a:lnSpc>
            </a:pPr>
            <a:r>
              <a:rPr lang="en-GB" sz="2400"/>
              <a:t>basement membrane </a:t>
            </a:r>
            <a:endParaRPr lang="sr-Latn-RS" sz="2400"/>
          </a:p>
          <a:p>
            <a:pPr marL="177800" indent="-177800">
              <a:lnSpc>
                <a:spcPct val="150000"/>
              </a:lnSpc>
            </a:pPr>
            <a:r>
              <a:rPr lang="en-GB" sz="2400"/>
              <a:t>stroma</a:t>
            </a:r>
            <a:endParaRPr lang="sr-Cyrl-R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013176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i="1"/>
              <a:t>-</a:t>
            </a:r>
            <a:r>
              <a:rPr lang="en-GB" sz="2800"/>
              <a:t> Krau</a:t>
            </a:r>
            <a:r>
              <a:rPr lang="sr-Latn-RS" sz="2800"/>
              <a:t>s</a:t>
            </a:r>
            <a:r>
              <a:rPr lang="en-US" sz="2800"/>
              <a:t>’</a:t>
            </a:r>
            <a:r>
              <a:rPr lang="en-GB" sz="2800"/>
              <a:t>, Wolfring's lacrimal glands, goblet cells, lymphatic blood vessels...</a:t>
            </a:r>
            <a:endParaRPr lang="en-US" sz="2600" dirty="0"/>
          </a:p>
        </p:txBody>
      </p:sp>
      <p:pic>
        <p:nvPicPr>
          <p:cNvPr id="3074" name="Picture 2" descr="D:\Users\Korisnik\Desktop\histology-of-conjunctiva-lay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4962" y="1268760"/>
            <a:ext cx="4979038" cy="3518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topic conjunctivitis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in patients with atopic dermatitis a permanent decrease in visual function is possible due to scarring changes on the conjunctiva and cornea</a:t>
            </a:r>
            <a:endParaRPr lang="sr-Cyrl-R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/>
              <a:t>lower tarsus later, </a:t>
            </a:r>
            <a:endParaRPr lang="sr-Latn-RS" sz="2800"/>
          </a:p>
          <a:p>
            <a:r>
              <a:rPr lang="en-GB" sz="2800"/>
              <a:t>cicatrization of the conjunctiva, formation of symblepharon </a:t>
            </a:r>
            <a:endParaRPr lang="sr-Latn-RS" sz="2800"/>
          </a:p>
          <a:p>
            <a:r>
              <a:rPr lang="sr-Latn-RS" sz="2800"/>
              <a:t>c</a:t>
            </a:r>
            <a:r>
              <a:rPr lang="en-GB" sz="2800"/>
              <a:t>ornea</a:t>
            </a:r>
            <a:r>
              <a:rPr lang="sr-Latn-RS" sz="2800"/>
              <a:t>l </a:t>
            </a:r>
            <a:r>
              <a:rPr lang="en-GB" sz="2800"/>
              <a:t>changes vary from punctiform keratitis to leukoma </a:t>
            </a:r>
            <a:endParaRPr lang="sr-Latn-RS" sz="2800"/>
          </a:p>
          <a:p>
            <a:r>
              <a:rPr lang="en-GB" sz="2800"/>
              <a:t>10% of patients develop cataracts</a:t>
            </a:r>
            <a:endParaRPr lang="en-US" sz="4400" dirty="0"/>
          </a:p>
        </p:txBody>
      </p:sp>
      <p:pic>
        <p:nvPicPr>
          <p:cNvPr id="1026" name="Picture 2" descr="D:\Users\Korisnik\Desktop\zz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2648" y="4626829"/>
            <a:ext cx="3203848" cy="2114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G</a:t>
            </a:r>
            <a:r>
              <a:rPr lang="en-GB"/>
              <a:t>igantopapillary conjunctivitis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reaction to a foreign body (contact lenses, eye prostheses, corneal and conjunctival sutures...) </a:t>
            </a:r>
            <a:endParaRPr lang="sr-Latn-RS"/>
          </a:p>
          <a:p>
            <a:r>
              <a:rPr lang="en-GB"/>
              <a:t>giant papillae (&gt; 1mm) </a:t>
            </a:r>
            <a:endParaRPr lang="sr-Latn-RS"/>
          </a:p>
          <a:p>
            <a:r>
              <a:rPr lang="en-GB"/>
              <a:t>Th - discontinuation of wearing contact lenses, removal of sutures, local application of corticosteroids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P</a:t>
            </a:r>
            <a:r>
              <a:rPr lang="en-GB"/>
              <a:t>emphigoid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chronic, progressive, autoimmune disease of the skin and mucous membranes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859216" cy="154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/>
              <a:t>Progression</a:t>
            </a:r>
            <a:endParaRPr lang="sr-Cyrl-R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P</a:t>
            </a:r>
            <a:r>
              <a:rPr lang="en-GB"/>
              <a:t>emphigoid </a:t>
            </a:r>
            <a:r>
              <a:rPr lang="sr-Cyrl-RS" dirty="0"/>
              <a:t>	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23315643"/>
              </p:ext>
            </p:extLst>
          </p:nvPr>
        </p:nvGraphicFramePr>
        <p:xfrm>
          <a:off x="611560" y="2393504"/>
          <a:ext cx="78123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Therapy </a:t>
            </a:r>
            <a:endParaRPr lang="sr-Latn-RS"/>
          </a:p>
          <a:p>
            <a:pPr marL="0" indent="0">
              <a:buNone/>
            </a:pPr>
            <a:endParaRPr lang="sr-Latn-RS"/>
          </a:p>
          <a:p>
            <a:r>
              <a:rPr lang="en-GB"/>
              <a:t>topical: corticosteroids, artificial tears,</a:t>
            </a:r>
            <a:r>
              <a:rPr lang="sr-Latn-RS"/>
              <a:t> </a:t>
            </a:r>
            <a:r>
              <a:rPr lang="en-GB"/>
              <a:t>antibiotics, therapeutic lenses </a:t>
            </a:r>
            <a:endParaRPr lang="sr-Latn-RS"/>
          </a:p>
          <a:p>
            <a:endParaRPr lang="sr-Latn-RS"/>
          </a:p>
          <a:p>
            <a:r>
              <a:rPr lang="en-GB"/>
              <a:t>systemic: corticosteroids, immunosuppressants, surgical complications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P</a:t>
            </a:r>
            <a:r>
              <a:rPr lang="en-GB"/>
              <a:t>emphigoid </a:t>
            </a:r>
            <a:r>
              <a:rPr lang="sr-Cyrl-RS" dirty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P</a:t>
            </a:r>
            <a:r>
              <a:rPr lang="en-GB"/>
              <a:t>emphigoid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D:\Users\Korisnik\Desktop\kpee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5" y="2852936"/>
            <a:ext cx="2181013" cy="2016224"/>
          </a:xfrm>
          <a:prstGeom prst="rect">
            <a:avLst/>
          </a:prstGeom>
          <a:noFill/>
        </p:spPr>
      </p:pic>
      <p:pic>
        <p:nvPicPr>
          <p:cNvPr id="8195" name="Picture 3" descr="D:\Users\Korisnik\Desktop\pem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3009738" cy="2017465"/>
          </a:xfrm>
          <a:prstGeom prst="rect">
            <a:avLst/>
          </a:prstGeom>
          <a:noFill/>
        </p:spPr>
      </p:pic>
      <p:pic>
        <p:nvPicPr>
          <p:cNvPr id="8196" name="Picture 4" descr="D:\Users\Korisnik\Desktop\lllll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852936"/>
            <a:ext cx="2767517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/>
              <a:t>pterygium</a:t>
            </a:r>
          </a:p>
          <a:p>
            <a:pPr>
              <a:buNone/>
            </a:pPr>
            <a:endParaRPr lang="sr-Latn-RS"/>
          </a:p>
          <a:p>
            <a:r>
              <a:rPr lang="en-GB"/>
              <a:t>wing-shaped fibro-vascular formation</a:t>
            </a:r>
          </a:p>
          <a:p>
            <a:r>
              <a:rPr lang="en-GB"/>
              <a:t>head, neck, body</a:t>
            </a:r>
          </a:p>
          <a:p>
            <a:r>
              <a:rPr lang="en-GB"/>
              <a:t>more often from the nasal side</a:t>
            </a:r>
          </a:p>
          <a:p>
            <a:r>
              <a:rPr lang="en-GB"/>
              <a:t>kissing pterygium 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29892E8-D799-0F8B-A90E-B5911B3770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271699"/>
            <a:ext cx="90364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Degenerative </a:t>
            </a:r>
            <a:r>
              <a:rPr kumimoji="0" lang="sr-Latn-RS" altLang="en-US" sz="4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conjunctival </a:t>
            </a:r>
            <a:r>
              <a:rPr kumimoji="0" lang="en-US" altLang="en-US" sz="4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diseases</a:t>
            </a:r>
            <a:endParaRPr kumimoji="0" lang="en-US" altLang="en-US" sz="7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P</a:t>
            </a:r>
            <a:r>
              <a:rPr lang="en-GB"/>
              <a:t>terygium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/>
              <a:t>E</a:t>
            </a:r>
            <a:r>
              <a:rPr lang="en-GB" sz="2400"/>
              <a:t>tiology: UV radiation, genetics </a:t>
            </a:r>
            <a:endParaRPr lang="sr-Latn-RS" sz="2400"/>
          </a:p>
          <a:p>
            <a:r>
              <a:rPr lang="sr-Latn-RS" sz="2400"/>
              <a:t>Clinical presentation</a:t>
            </a:r>
            <a:r>
              <a:rPr lang="en-GB" sz="2400"/>
              <a:t>: aesthetics, scratching, astigmatism, reduced visual acuity (external </a:t>
            </a:r>
            <a:r>
              <a:rPr lang="sr-Latn-RS" sz="2400"/>
              <a:t>cataract</a:t>
            </a:r>
            <a:r>
              <a:rPr lang="en-GB" sz="2400"/>
              <a:t>) </a:t>
            </a:r>
            <a:endParaRPr lang="sr-Latn-RS" sz="2400"/>
          </a:p>
          <a:p>
            <a:r>
              <a:rPr lang="en-GB" sz="2400"/>
              <a:t>Dg - biomicroscope </a:t>
            </a:r>
            <a:endParaRPr lang="sr-Latn-RS" sz="2400"/>
          </a:p>
          <a:p>
            <a:r>
              <a:rPr lang="en-GB" sz="2400"/>
              <a:t>Th - surgical </a:t>
            </a:r>
            <a:endParaRPr lang="sr-Latn-RS" sz="2400"/>
          </a:p>
          <a:p>
            <a:r>
              <a:rPr lang="en-GB" sz="2400"/>
              <a:t>high recurrence rate (5-40%)</a:t>
            </a:r>
            <a:endParaRPr lang="en-US" sz="4000" dirty="0"/>
          </a:p>
        </p:txBody>
      </p:sp>
      <p:pic>
        <p:nvPicPr>
          <p:cNvPr id="4" name="Picture 2" descr="D:\Users\Korisnik\Desktop\l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25143"/>
            <a:ext cx="3091270" cy="2060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Conjunctival concrements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calcified goblet cells, accessory </a:t>
            </a:r>
            <a:r>
              <a:rPr lang="sr-Latn-RS"/>
              <a:t>lacrimal</a:t>
            </a:r>
            <a:r>
              <a:rPr lang="en-GB"/>
              <a:t> glands or Meibomian glands </a:t>
            </a:r>
            <a:endParaRPr lang="sr-Latn-RS"/>
          </a:p>
          <a:p>
            <a:r>
              <a:rPr lang="en-GB"/>
              <a:t>asymptomatic while they are subconjunctival</a:t>
            </a:r>
            <a:endParaRPr lang="en-US" dirty="0"/>
          </a:p>
        </p:txBody>
      </p:sp>
      <p:pic>
        <p:nvPicPr>
          <p:cNvPr id="10242" name="Picture 2" descr="D:\Users\Korisnik\Desktop\Concretion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622" y="4869160"/>
            <a:ext cx="3206874" cy="1960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connects the tissues </a:t>
            </a:r>
          </a:p>
          <a:p>
            <a:r>
              <a:rPr lang="en-GB"/>
              <a:t>protective effect </a:t>
            </a:r>
          </a:p>
          <a:p>
            <a:r>
              <a:rPr lang="en-GB"/>
              <a:t>basal secretion of tears </a:t>
            </a:r>
          </a:p>
          <a:p>
            <a:r>
              <a:rPr lang="en-GB"/>
              <a:t>secretion of the mucin component of the tear film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Conjunctival tumors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epithelial tissue tumors </a:t>
            </a:r>
            <a:endParaRPr lang="sr-Latn-RS"/>
          </a:p>
          <a:p>
            <a:r>
              <a:rPr lang="en-GB"/>
              <a:t>pigment tissue tumors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E</a:t>
            </a:r>
            <a:r>
              <a:rPr lang="en-GB"/>
              <a:t>pithelial tissue tumors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b="1"/>
              <a:t> </a:t>
            </a:r>
            <a:r>
              <a:rPr lang="en-GB" b="1"/>
              <a:t>papillomas</a:t>
            </a:r>
            <a:r>
              <a:rPr lang="en-GB"/>
              <a:t> - benign epithelial tumors of viral etiology. </a:t>
            </a:r>
            <a:endParaRPr lang="sr-Latn-RS"/>
          </a:p>
          <a:p>
            <a:pPr marL="0" indent="0">
              <a:buNone/>
            </a:pPr>
            <a:r>
              <a:rPr lang="sr-Latn-RS"/>
              <a:t>  </a:t>
            </a:r>
            <a:r>
              <a:rPr lang="en-GB"/>
              <a:t>Th - excision</a:t>
            </a:r>
            <a:endParaRPr lang="sr-Cyrl-R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E</a:t>
            </a:r>
            <a:r>
              <a:rPr lang="en-GB"/>
              <a:t>pithelial tissue tumors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squamous cell carcinoma </a:t>
            </a:r>
            <a:endParaRPr lang="sr-Latn-RS" b="1"/>
          </a:p>
          <a:p>
            <a:pPr marL="0" indent="0">
              <a:buNone/>
            </a:pPr>
            <a:endParaRPr lang="sr-Latn-RS" b="1"/>
          </a:p>
          <a:p>
            <a:r>
              <a:rPr lang="en-GB"/>
              <a:t>infiltrates the cornea, spreads by lymphatics and per continuitatem</a:t>
            </a:r>
            <a:endParaRPr lang="en-US" dirty="0"/>
          </a:p>
        </p:txBody>
      </p:sp>
      <p:pic>
        <p:nvPicPr>
          <p:cNvPr id="12290" name="Picture 2" descr="D:\Users\Korisnik\Desktop\jhhhh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5" y="4395849"/>
            <a:ext cx="3528392" cy="239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E</a:t>
            </a:r>
            <a:r>
              <a:rPr lang="en-GB"/>
              <a:t>pithelial tissue tumors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b="1"/>
              <a:t> </a:t>
            </a:r>
            <a:r>
              <a:rPr lang="en-GB" sz="2800" b="1"/>
              <a:t>nevus</a:t>
            </a:r>
            <a:r>
              <a:rPr lang="en-GB" sz="2800"/>
              <a:t>  </a:t>
            </a:r>
            <a:endParaRPr lang="sr-Latn-RS" sz="2800"/>
          </a:p>
          <a:p>
            <a:pPr marL="0" indent="0">
              <a:buNone/>
            </a:pPr>
            <a:endParaRPr lang="sr-Latn-RS" sz="2800"/>
          </a:p>
          <a:p>
            <a:r>
              <a:rPr lang="en-GB" sz="2800"/>
              <a:t>slow evolution, . </a:t>
            </a:r>
            <a:endParaRPr lang="sr-Latn-RS" sz="2800"/>
          </a:p>
          <a:p>
            <a:r>
              <a:rPr lang="sr-Latn-RS" sz="2800"/>
              <a:t>t</a:t>
            </a:r>
            <a:r>
              <a:rPr lang="en-GB" sz="2800"/>
              <a:t>herapy: monitoring, in case of enlargement, intensification of pigmentation, vascularization - surgical excision</a:t>
            </a:r>
            <a:endParaRPr lang="sr-Cyrl-RS" sz="4400" dirty="0"/>
          </a:p>
        </p:txBody>
      </p:sp>
      <p:pic>
        <p:nvPicPr>
          <p:cNvPr id="13314" name="Picture 2" descr="D:\Users\Korisnik\Desktop\conjunctival-nevus-678x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725144"/>
            <a:ext cx="3090773" cy="203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Melanoma</a:t>
            </a:r>
            <a:r>
              <a:rPr lang="sr-Cyrl-RS"/>
              <a:t>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/>
              <a:t>develops</a:t>
            </a:r>
            <a:r>
              <a:rPr lang="en-GB"/>
              <a:t> from nevus, </a:t>
            </a:r>
            <a:endParaRPr lang="sr-Latn-RS"/>
          </a:p>
          <a:p>
            <a:r>
              <a:rPr lang="en-GB"/>
              <a:t>premalignant lesions</a:t>
            </a:r>
            <a:r>
              <a:rPr lang="sr-Latn-RS"/>
              <a:t>,</a:t>
            </a:r>
            <a:r>
              <a:rPr lang="en-GB"/>
              <a:t> with atypia, </a:t>
            </a:r>
            <a:r>
              <a:rPr lang="en-GB" i="1"/>
              <a:t>de novo </a:t>
            </a:r>
            <a:r>
              <a:rPr lang="en-GB"/>
              <a:t>most often in the limbus area, </a:t>
            </a:r>
            <a:endParaRPr lang="sr-Latn-RS"/>
          </a:p>
          <a:p>
            <a:r>
              <a:rPr lang="en-GB"/>
              <a:t>in elderly patients </a:t>
            </a:r>
            <a:endParaRPr lang="sr-Latn-RS"/>
          </a:p>
          <a:p>
            <a:r>
              <a:rPr lang="en-GB"/>
              <a:t>metastases: lungs, brain, liver </a:t>
            </a:r>
            <a:endParaRPr lang="sr-Latn-RS"/>
          </a:p>
          <a:p>
            <a:r>
              <a:rPr lang="en-GB"/>
              <a:t>prognosis: mortality 25% in 10 years. </a:t>
            </a:r>
            <a:endParaRPr lang="sr-Latn-RS"/>
          </a:p>
          <a:p>
            <a:r>
              <a:rPr lang="en-GB"/>
              <a:t>Th - wide excision, cryocoagulation of the environment, application of cytostatics (Mitomycin C)</a:t>
            </a:r>
            <a:endParaRPr lang="sr-Cyrl-R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Melanoma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D:\Users\Korisnik\Desktop\aos13100-fig-0004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7891" y="1733244"/>
            <a:ext cx="5206397" cy="4216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14CE925E-A891-FFC5-2DB0-B01854D826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550" y="1651000"/>
            <a:ext cx="4660900" cy="3556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005064"/>
            <a:ext cx="2304256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/>
              <a:t>hyperemia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04048" y="3933056"/>
            <a:ext cx="245861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/>
              <a:t>hemosis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D:\Users\Korisnik\Desktop\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2857501" cy="2146300"/>
          </a:xfrm>
          <a:prstGeom prst="rect">
            <a:avLst/>
          </a:prstGeom>
          <a:noFill/>
        </p:spPr>
      </p:pic>
      <p:pic>
        <p:nvPicPr>
          <p:cNvPr id="4099" name="Picture 3" descr="D:\Users\Korisnik\Desktop\Chemos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962426"/>
            <a:ext cx="3262633" cy="1970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Pathology</a:t>
            </a:r>
            <a:endParaRPr lang="en-US" dirty="0"/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/>
              <a:t>secretion (serous, mucoid, purulent)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D:\Users\Korisnik\Desktop\v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569" y="2636912"/>
            <a:ext cx="3814239" cy="2348483"/>
          </a:xfrm>
          <a:prstGeom prst="rect">
            <a:avLst/>
          </a:prstGeom>
          <a:noFill/>
        </p:spPr>
      </p:pic>
      <p:pic>
        <p:nvPicPr>
          <p:cNvPr id="5123" name="Picture 3" descr="D:\Users\Korisnik\Desktop\p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36912"/>
            <a:ext cx="45720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738" y="2121656"/>
            <a:ext cx="2755598" cy="803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800"/>
              <a:t>subconjunctival hemorrhage</a:t>
            </a: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Pathology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52120" y="6109320"/>
            <a:ext cx="2901008" cy="7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400"/>
              <a:t>follicular</a:t>
            </a:r>
            <a:r>
              <a:rPr lang="sr-Latn-RS" sz="2400"/>
              <a:t> </a:t>
            </a:r>
            <a:r>
              <a:rPr lang="en-GB" sz="2400"/>
              <a:t>hypertrophy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5949280"/>
            <a:ext cx="3312368" cy="7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400"/>
              <a:t>papillary hyperplasia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D:\Users\Korisnik\Desktop\Subconjunctival-Hemorrhage_PHA_240681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082" y="1484784"/>
            <a:ext cx="4598950" cy="2299475"/>
          </a:xfrm>
          <a:prstGeom prst="rect">
            <a:avLst/>
          </a:prstGeom>
          <a:noFill/>
        </p:spPr>
      </p:pic>
      <p:pic>
        <p:nvPicPr>
          <p:cNvPr id="6147" name="Picture 3" descr="D:\Users\Korisnik\Desktop\folic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26941"/>
            <a:ext cx="2610862" cy="2138363"/>
          </a:xfrm>
          <a:prstGeom prst="rect">
            <a:avLst/>
          </a:prstGeom>
          <a:noFill/>
        </p:spPr>
      </p:pic>
      <p:pic>
        <p:nvPicPr>
          <p:cNvPr id="6148" name="Picture 4" descr="D:\Users\Korisnik\Desktop\giganto p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93096"/>
            <a:ext cx="3312368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Pathology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006375" y="4958506"/>
            <a:ext cx="3034680" cy="4880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Latn-R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scars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" y="6352729"/>
            <a:ext cx="3034680" cy="676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/>
              <a:t>granulomas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2996952"/>
            <a:ext cx="3034680" cy="676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Latn-R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membranes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D:\Users\Korisnik\Desktop\m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2843808" cy="1909710"/>
          </a:xfrm>
          <a:prstGeom prst="rect">
            <a:avLst/>
          </a:prstGeom>
          <a:noFill/>
        </p:spPr>
      </p:pic>
      <p:pic>
        <p:nvPicPr>
          <p:cNvPr id="7172" name="Picture 4" descr="D:\Users\Korisnik\Desktop\gran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05411"/>
            <a:ext cx="2711065" cy="2247925"/>
          </a:xfrm>
          <a:prstGeom prst="rect">
            <a:avLst/>
          </a:prstGeom>
          <a:noFill/>
        </p:spPr>
      </p:pic>
      <p:pic>
        <p:nvPicPr>
          <p:cNvPr id="7173" name="Picture 5" descr="D:\Users\Korisnik\Desktop\Untitl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601924"/>
            <a:ext cx="2757087" cy="2143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1255</Words>
  <Application>Microsoft Office PowerPoint</Application>
  <PresentationFormat>On-screen Show (4:3)</PresentationFormat>
  <Paragraphs>226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Microsoft JhengHei</vt:lpstr>
      <vt:lpstr>Arial</vt:lpstr>
      <vt:lpstr>Arial Unicode MS</vt:lpstr>
      <vt:lpstr>Calibri</vt:lpstr>
      <vt:lpstr>Office Theme</vt:lpstr>
      <vt:lpstr>Conjunctiva</vt:lpstr>
      <vt:lpstr>Anatomy </vt:lpstr>
      <vt:lpstr>Anatomy  </vt:lpstr>
      <vt:lpstr>Histology</vt:lpstr>
      <vt:lpstr>Physiology</vt:lpstr>
      <vt:lpstr>Pathology</vt:lpstr>
      <vt:lpstr>Pathology</vt:lpstr>
      <vt:lpstr>Pathology</vt:lpstr>
      <vt:lpstr>Pathology</vt:lpstr>
      <vt:lpstr>Bacterial conjunctivitis</vt:lpstr>
      <vt:lpstr>Bacterial conjunctivitis</vt:lpstr>
      <vt:lpstr>Gonococcal conjunctivitis in newborns </vt:lpstr>
      <vt:lpstr>PowerPoint Presentation</vt:lpstr>
      <vt:lpstr>Gonococcal conjunctivitis in newborns </vt:lpstr>
      <vt:lpstr>Gonococcal conjunctivitis in adults</vt:lpstr>
      <vt:lpstr>Chlamydial conjunctivitis</vt:lpstr>
      <vt:lpstr>Chlamydial conjunctivitis in newborns</vt:lpstr>
      <vt:lpstr>Chlamydial conjunctivitis in newborns</vt:lpstr>
      <vt:lpstr>Chlamydial conjunctivitis in newborns</vt:lpstr>
      <vt:lpstr>Chlamydial conjunctivitis in adults</vt:lpstr>
      <vt:lpstr>Chlamydial conjunctivitis in adults</vt:lpstr>
      <vt:lpstr>Trachoma</vt:lpstr>
      <vt:lpstr>Clinical presentation </vt:lpstr>
      <vt:lpstr>I grade (trachoma incipiens)</vt:lpstr>
      <vt:lpstr>II grade (trachoma floridum)</vt:lpstr>
      <vt:lpstr>III grade (trachoma granulocicatriceum)</vt:lpstr>
      <vt:lpstr>IV grade (trachoma sanatum) </vt:lpstr>
      <vt:lpstr>Trachoma grades</vt:lpstr>
      <vt:lpstr>Trachoma</vt:lpstr>
      <vt:lpstr>Viral conjunctivitis</vt:lpstr>
      <vt:lpstr>Epidemic keratoconjunctivitis</vt:lpstr>
      <vt:lpstr>Clinical presentation </vt:lpstr>
      <vt:lpstr>Epidemic keratoconjunctivitis</vt:lpstr>
      <vt:lpstr>Allergic conjunctivitis</vt:lpstr>
      <vt:lpstr>Allergic conjunctivitis</vt:lpstr>
      <vt:lpstr>Acute allergic conjunctivitis </vt:lpstr>
      <vt:lpstr>Pollen conjunctivitis  </vt:lpstr>
      <vt:lpstr>Vernal conjunctivitis </vt:lpstr>
      <vt:lpstr>Vernal conjunctivitis </vt:lpstr>
      <vt:lpstr>Atopic conjunctivitis </vt:lpstr>
      <vt:lpstr>Clinical presentation</vt:lpstr>
      <vt:lpstr>Gigantopapillary conjunctivitis</vt:lpstr>
      <vt:lpstr>Pemphigoid  </vt:lpstr>
      <vt:lpstr>Pemphigoid  </vt:lpstr>
      <vt:lpstr>Pemphigoid  </vt:lpstr>
      <vt:lpstr>Pemphigoid</vt:lpstr>
      <vt:lpstr>Degenerative conjunctival diseases</vt:lpstr>
      <vt:lpstr>Pterygium</vt:lpstr>
      <vt:lpstr>Conjunctival concrements </vt:lpstr>
      <vt:lpstr>Conjunctival tumors</vt:lpstr>
      <vt:lpstr>Epithelial tissue tumors </vt:lpstr>
      <vt:lpstr>Epithelial tissue tumors </vt:lpstr>
      <vt:lpstr>Epithelial tissue tumors </vt:lpstr>
      <vt:lpstr>Melanoma  </vt:lpstr>
      <vt:lpstr>Melanoma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Конјунктива</dc:title>
  <dc:creator>Korisnik</dc:creator>
  <cp:lastModifiedBy>Gaga</cp:lastModifiedBy>
  <cp:revision>89</cp:revision>
  <dcterms:created xsi:type="dcterms:W3CDTF">2022-08-19T07:56:10Z</dcterms:created>
  <dcterms:modified xsi:type="dcterms:W3CDTF">2024-02-01T10:23:27Z</dcterms:modified>
</cp:coreProperties>
</file>